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oppins Light" panose="020B0604020202020204" charset="0"/>
      <p:regular r:id="rId18"/>
    </p:embeddedFont>
    <p:embeddedFont>
      <p:font typeface="Poppins Light Bold" panose="020B0604020202020204" charset="0"/>
      <p:regular r:id="rId19"/>
    </p:embeddedFont>
    <p:embeddedFont>
      <p:font typeface="Poppins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1" d="100"/>
          <a:sy n="51" d="100"/>
        </p:scale>
        <p:origin x="-174" y="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3.svg>
</file>

<file path=ppt/media/image4.png>
</file>

<file path=ppt/media/image5.jpeg>
</file>

<file path=ppt/media/image6.png>
</file>

<file path=ppt/media/image6.svg>
</file>

<file path=ppt/media/image7.jpeg>
</file>

<file path=ppt/media/image8.jpeg>
</file>

<file path=ppt/media/image9.jpe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434286" y="0"/>
            <a:ext cx="6853714" cy="10287000"/>
          </a:xfrm>
          <a:custGeom>
            <a:avLst/>
            <a:gdLst/>
            <a:ahLst/>
            <a:cxnLst/>
            <a:rect l="l" t="t" r="r" b="b"/>
            <a:pathLst>
              <a:path w="6853714" h="10287000">
                <a:moveTo>
                  <a:pt x="0" y="0"/>
                </a:moveTo>
                <a:lnTo>
                  <a:pt x="6853714" y="0"/>
                </a:lnTo>
                <a:lnTo>
                  <a:pt x="685371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288859" y="6877451"/>
            <a:ext cx="8349343" cy="0"/>
          </a:xfrm>
          <a:prstGeom prst="line">
            <a:avLst/>
          </a:prstGeom>
          <a:ln w="38100" cap="flat">
            <a:solidFill>
              <a:srgbClr val="447B9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288859" y="4981575"/>
            <a:ext cx="8349343" cy="172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162"/>
              </a:lnSpc>
            </a:pPr>
            <a:r>
              <a:rPr lang="en-US" sz="10115" spc="-252">
                <a:solidFill>
                  <a:srgbClr val="1F4F74"/>
                </a:solidFill>
                <a:latin typeface="Poppins Bold"/>
              </a:rPr>
              <a:t>IT Solutions</a:t>
            </a:r>
          </a:p>
        </p:txBody>
      </p:sp>
      <p:sp>
        <p:nvSpPr>
          <p:cNvPr id="5" name="Freeform 5"/>
          <p:cNvSpPr/>
          <p:nvPr/>
        </p:nvSpPr>
        <p:spPr>
          <a:xfrm>
            <a:off x="9144000" y="6452054"/>
            <a:ext cx="850795" cy="850795"/>
          </a:xfrm>
          <a:custGeom>
            <a:avLst/>
            <a:gdLst/>
            <a:ahLst/>
            <a:cxnLst/>
            <a:rect l="l" t="t" r="r" b="b"/>
            <a:pathLst>
              <a:path w="850795" h="850795">
                <a:moveTo>
                  <a:pt x="0" y="0"/>
                </a:moveTo>
                <a:lnTo>
                  <a:pt x="850795" y="0"/>
                </a:lnTo>
                <a:lnTo>
                  <a:pt x="850795" y="850795"/>
                </a:lnTo>
                <a:lnTo>
                  <a:pt x="0" y="8507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88859" y="7159974"/>
            <a:ext cx="7471050" cy="629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87"/>
              </a:lnSpc>
            </a:pPr>
            <a:r>
              <a:rPr lang="en-US" sz="3705" spc="92">
                <a:solidFill>
                  <a:srgbClr val="447B9C"/>
                </a:solidFill>
                <a:latin typeface="Poppins Light Bold"/>
              </a:rPr>
              <a:t>For Hospital Management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94663" y="1425545"/>
            <a:ext cx="8192615" cy="1405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22"/>
              </a:lnSpc>
            </a:pPr>
            <a:r>
              <a:rPr lang="en-US" sz="4564">
                <a:solidFill>
                  <a:srgbClr val="1F4F74"/>
                </a:solidFill>
                <a:latin typeface="Poppins Bold"/>
              </a:rPr>
              <a:t>Financial Management and Record Advantages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99573" y="3441146"/>
            <a:ext cx="9770718" cy="4795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1269" lvl="1" indent="-330634">
              <a:lnSpc>
                <a:spcPts val="5513"/>
              </a:lnSpc>
              <a:buFont typeface="Arial"/>
              <a:buChar char="•"/>
            </a:pPr>
            <a:r>
              <a:rPr lang="en-US" sz="3062">
                <a:solidFill>
                  <a:srgbClr val="447B9C"/>
                </a:solidFill>
                <a:latin typeface="Poppins Light"/>
              </a:rPr>
              <a:t>Links with Inventory Management</a:t>
            </a:r>
          </a:p>
          <a:p>
            <a:pPr marL="661269" lvl="1" indent="-330634">
              <a:lnSpc>
                <a:spcPts val="5513"/>
              </a:lnSpc>
              <a:buFont typeface="Arial"/>
              <a:buChar char="•"/>
            </a:pPr>
            <a:r>
              <a:rPr lang="en-US" sz="3062">
                <a:solidFill>
                  <a:srgbClr val="447B9C"/>
                </a:solidFill>
                <a:latin typeface="Poppins Light"/>
              </a:rPr>
              <a:t>Timely procurement</a:t>
            </a:r>
          </a:p>
          <a:p>
            <a:pPr marL="661269" lvl="1" indent="-330634">
              <a:lnSpc>
                <a:spcPts val="5513"/>
              </a:lnSpc>
              <a:buFont typeface="Arial"/>
              <a:buChar char="•"/>
            </a:pPr>
            <a:r>
              <a:rPr lang="en-US" sz="3062">
                <a:solidFill>
                  <a:srgbClr val="447B9C"/>
                </a:solidFill>
                <a:latin typeface="Poppins Light"/>
              </a:rPr>
              <a:t>Stocktaking</a:t>
            </a:r>
          </a:p>
          <a:p>
            <a:pPr marL="661269" lvl="1" indent="-330634">
              <a:lnSpc>
                <a:spcPts val="5513"/>
              </a:lnSpc>
              <a:buFont typeface="Arial"/>
              <a:buChar char="•"/>
            </a:pPr>
            <a:r>
              <a:rPr lang="en-US" sz="3062">
                <a:solidFill>
                  <a:srgbClr val="447B9C"/>
                </a:solidFill>
                <a:latin typeface="Poppins Light"/>
              </a:rPr>
              <a:t>Prudent financial management via IT solutions</a:t>
            </a:r>
          </a:p>
          <a:p>
            <a:pPr marL="661269" lvl="1" indent="-330634">
              <a:lnSpc>
                <a:spcPts val="5513"/>
              </a:lnSpc>
              <a:buFont typeface="Arial"/>
              <a:buChar char="•"/>
            </a:pPr>
            <a:r>
              <a:rPr lang="en-US" sz="3062">
                <a:solidFill>
                  <a:srgbClr val="447B9C"/>
                </a:solidFill>
                <a:latin typeface="Poppins Light"/>
              </a:rPr>
              <a:t>Processing of bills</a:t>
            </a:r>
          </a:p>
          <a:p>
            <a:pPr marL="661269" lvl="1" indent="-330634">
              <a:lnSpc>
                <a:spcPts val="5513"/>
              </a:lnSpc>
              <a:buFont typeface="Arial"/>
              <a:buChar char="•"/>
            </a:pPr>
            <a:r>
              <a:rPr lang="en-US" sz="3062">
                <a:solidFill>
                  <a:srgbClr val="447B9C"/>
                </a:solidFill>
                <a:latin typeface="Poppins Light"/>
              </a:rPr>
              <a:t>Salaries of hospital employees</a:t>
            </a:r>
          </a:p>
          <a:p>
            <a:pPr marL="661269" lvl="1" indent="-330634">
              <a:lnSpc>
                <a:spcPts val="5513"/>
              </a:lnSpc>
              <a:buFont typeface="Arial"/>
              <a:buChar char="•"/>
            </a:pPr>
            <a:r>
              <a:rPr lang="en-US" sz="3062">
                <a:solidFill>
                  <a:srgbClr val="447B9C"/>
                </a:solidFill>
                <a:latin typeface="Poppins Light"/>
              </a:rPr>
              <a:t>Month-to-month analysis</a:t>
            </a:r>
          </a:p>
        </p:txBody>
      </p:sp>
      <p:sp>
        <p:nvSpPr>
          <p:cNvPr id="4" name="AutoShape 4"/>
          <p:cNvSpPr/>
          <p:nvPr/>
        </p:nvSpPr>
        <p:spPr>
          <a:xfrm rot="-10799999">
            <a:off x="15286541" y="5143500"/>
            <a:ext cx="410185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4861143" y="4718103"/>
            <a:ext cx="850795" cy="850795"/>
          </a:xfrm>
          <a:custGeom>
            <a:avLst/>
            <a:gdLst/>
            <a:ahLst/>
            <a:cxnLst/>
            <a:rect l="l" t="t" r="r" b="b"/>
            <a:pathLst>
              <a:path w="850795" h="850795">
                <a:moveTo>
                  <a:pt x="0" y="0"/>
                </a:moveTo>
                <a:lnTo>
                  <a:pt x="850795" y="0"/>
                </a:lnTo>
                <a:lnTo>
                  <a:pt x="850795" y="850794"/>
                </a:lnTo>
                <a:lnTo>
                  <a:pt x="0" y="8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888" b="-9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271805" y="-514422"/>
            <a:ext cx="20831610" cy="11315844"/>
            <a:chOff x="0" y="0"/>
            <a:chExt cx="5486514" cy="29803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86514" cy="2980305"/>
            </a:xfrm>
            <a:custGeom>
              <a:avLst/>
              <a:gdLst/>
              <a:ahLst/>
              <a:cxnLst/>
              <a:rect l="l" t="t" r="r" b="b"/>
              <a:pathLst>
                <a:path w="5486514" h="2980305">
                  <a:moveTo>
                    <a:pt x="0" y="0"/>
                  </a:moveTo>
                  <a:lnTo>
                    <a:pt x="5486514" y="0"/>
                  </a:lnTo>
                  <a:lnTo>
                    <a:pt x="5486514" y="2980305"/>
                  </a:lnTo>
                  <a:lnTo>
                    <a:pt x="0" y="2980305"/>
                  </a:lnTo>
                  <a:close/>
                </a:path>
              </a:pathLst>
            </a:custGeom>
            <a:solidFill>
              <a:srgbClr val="1F4F74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486514" cy="3018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89147" y="3371323"/>
            <a:ext cx="14509706" cy="7701368"/>
            <a:chOff x="0" y="0"/>
            <a:chExt cx="3821486" cy="20283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21487" cy="2028344"/>
            </a:xfrm>
            <a:custGeom>
              <a:avLst/>
              <a:gdLst/>
              <a:ahLst/>
              <a:cxnLst/>
              <a:rect l="l" t="t" r="r" b="b"/>
              <a:pathLst>
                <a:path w="3821487" h="2028344">
                  <a:moveTo>
                    <a:pt x="27212" y="0"/>
                  </a:moveTo>
                  <a:lnTo>
                    <a:pt x="3794275" y="0"/>
                  </a:lnTo>
                  <a:cubicBezTo>
                    <a:pt x="3801492" y="0"/>
                    <a:pt x="3808413" y="2867"/>
                    <a:pt x="3813516" y="7970"/>
                  </a:cubicBezTo>
                  <a:cubicBezTo>
                    <a:pt x="3818620" y="13073"/>
                    <a:pt x="3821487" y="19995"/>
                    <a:pt x="3821487" y="27212"/>
                  </a:cubicBezTo>
                  <a:lnTo>
                    <a:pt x="3821487" y="2001132"/>
                  </a:lnTo>
                  <a:cubicBezTo>
                    <a:pt x="3821487" y="2008349"/>
                    <a:pt x="3818620" y="2015270"/>
                    <a:pt x="3813516" y="2020374"/>
                  </a:cubicBezTo>
                  <a:cubicBezTo>
                    <a:pt x="3808413" y="2025477"/>
                    <a:pt x="3801492" y="2028344"/>
                    <a:pt x="3794275" y="2028344"/>
                  </a:cubicBezTo>
                  <a:lnTo>
                    <a:pt x="27212" y="2028344"/>
                  </a:lnTo>
                  <a:cubicBezTo>
                    <a:pt x="19995" y="2028344"/>
                    <a:pt x="13073" y="2025477"/>
                    <a:pt x="7970" y="2020374"/>
                  </a:cubicBezTo>
                  <a:cubicBezTo>
                    <a:pt x="2867" y="2015270"/>
                    <a:pt x="0" y="2008349"/>
                    <a:pt x="0" y="2001132"/>
                  </a:cubicBezTo>
                  <a:lnTo>
                    <a:pt x="0" y="27212"/>
                  </a:lnTo>
                  <a:cubicBezTo>
                    <a:pt x="0" y="19995"/>
                    <a:pt x="2867" y="13073"/>
                    <a:pt x="7970" y="7970"/>
                  </a:cubicBezTo>
                  <a:cubicBezTo>
                    <a:pt x="13073" y="2867"/>
                    <a:pt x="19995" y="0"/>
                    <a:pt x="2721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821486" cy="20664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837242" y="5982468"/>
            <a:ext cx="12613517" cy="1888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99"/>
              </a:lnSpc>
            </a:pPr>
            <a:r>
              <a:rPr lang="en-US" sz="3642">
                <a:solidFill>
                  <a:srgbClr val="1F4F74"/>
                </a:solidFill>
                <a:latin typeface="Poppins Light Bold"/>
              </a:rPr>
              <a:t>IT solutions are the future of hospital management and dialogue between policymakers and </a:t>
            </a:r>
          </a:p>
          <a:p>
            <a:pPr algn="ctr">
              <a:lnSpc>
                <a:spcPts val="5099"/>
              </a:lnSpc>
            </a:pPr>
            <a:r>
              <a:rPr lang="en-US" sz="3642">
                <a:solidFill>
                  <a:srgbClr val="1F4F74"/>
                </a:solidFill>
                <a:latin typeface="Poppins Light Bold"/>
              </a:rPr>
              <a:t>hospital administrators.</a:t>
            </a:r>
          </a:p>
        </p:txBody>
      </p:sp>
      <p:sp>
        <p:nvSpPr>
          <p:cNvPr id="10" name="Freeform 10"/>
          <p:cNvSpPr/>
          <p:nvPr/>
        </p:nvSpPr>
        <p:spPr>
          <a:xfrm>
            <a:off x="8718603" y="4489100"/>
            <a:ext cx="850795" cy="850795"/>
          </a:xfrm>
          <a:custGeom>
            <a:avLst/>
            <a:gdLst/>
            <a:ahLst/>
            <a:cxnLst/>
            <a:rect l="l" t="t" r="r" b="b"/>
            <a:pathLst>
              <a:path w="850795" h="850795">
                <a:moveTo>
                  <a:pt x="0" y="0"/>
                </a:moveTo>
                <a:lnTo>
                  <a:pt x="850794" y="0"/>
                </a:lnTo>
                <a:lnTo>
                  <a:pt x="850794" y="850794"/>
                </a:lnTo>
                <a:lnTo>
                  <a:pt x="0" y="8507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198489" y="1287018"/>
            <a:ext cx="5744707" cy="1142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68"/>
              </a:lnSpc>
            </a:pPr>
            <a:r>
              <a:rPr lang="en-US" sz="6691">
                <a:solidFill>
                  <a:srgbClr val="FFFFFF"/>
                </a:solidFill>
                <a:latin typeface="Poppins Bold"/>
              </a:rPr>
              <a:t>Conclusion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888" b="-9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271805" y="-514422"/>
            <a:ext cx="20831610" cy="11315844"/>
            <a:chOff x="0" y="0"/>
            <a:chExt cx="5486514" cy="29803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86514" cy="2980305"/>
            </a:xfrm>
            <a:custGeom>
              <a:avLst/>
              <a:gdLst/>
              <a:ahLst/>
              <a:cxnLst/>
              <a:rect l="l" t="t" r="r" b="b"/>
              <a:pathLst>
                <a:path w="5486514" h="2980305">
                  <a:moveTo>
                    <a:pt x="0" y="0"/>
                  </a:moveTo>
                  <a:lnTo>
                    <a:pt x="5486514" y="0"/>
                  </a:lnTo>
                  <a:lnTo>
                    <a:pt x="5486514" y="2980305"/>
                  </a:lnTo>
                  <a:lnTo>
                    <a:pt x="0" y="2980305"/>
                  </a:lnTo>
                  <a:close/>
                </a:path>
              </a:pathLst>
            </a:custGeom>
            <a:solidFill>
              <a:srgbClr val="1F4F74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486514" cy="3018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7726" y="4462246"/>
            <a:ext cx="10032548" cy="2649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72"/>
              </a:lnSpc>
            </a:pPr>
            <a:r>
              <a:rPr lang="en-US" sz="8457">
                <a:solidFill>
                  <a:srgbClr val="FFFFFF"/>
                </a:solidFill>
                <a:latin typeface="Poppins Bold"/>
              </a:rPr>
              <a:t>Thank You </a:t>
            </a:r>
          </a:p>
          <a:p>
            <a:pPr algn="ctr">
              <a:lnSpc>
                <a:spcPts val="10572"/>
              </a:lnSpc>
            </a:pPr>
            <a:r>
              <a:rPr lang="en-US" sz="8457">
                <a:solidFill>
                  <a:srgbClr val="FFFFFF"/>
                </a:solidFill>
                <a:latin typeface="Poppins Bold"/>
              </a:rPr>
              <a:t>For Your Time!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63204" y="2810192"/>
            <a:ext cx="14361593" cy="1384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3"/>
              </a:lnSpc>
            </a:pPr>
            <a:r>
              <a:rPr lang="en-US" sz="3973">
                <a:solidFill>
                  <a:srgbClr val="447B9C"/>
                </a:solidFill>
                <a:latin typeface="Poppins Bold Bold"/>
              </a:rPr>
              <a:t>Hospital management is evolving with IT advances but needs enhanced capacity to adapt...</a:t>
            </a:r>
          </a:p>
        </p:txBody>
      </p:sp>
      <p:sp>
        <p:nvSpPr>
          <p:cNvPr id="3" name="AutoShape 3"/>
          <p:cNvSpPr/>
          <p:nvPr/>
        </p:nvSpPr>
        <p:spPr>
          <a:xfrm rot="5400000">
            <a:off x="7741019" y="436511"/>
            <a:ext cx="2767863" cy="0"/>
          </a:xfrm>
          <a:prstGeom prst="line">
            <a:avLst/>
          </a:prstGeom>
          <a:ln w="38100" cap="flat">
            <a:solidFill>
              <a:srgbClr val="447B9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8699553" y="1414095"/>
            <a:ext cx="850795" cy="850795"/>
          </a:xfrm>
          <a:custGeom>
            <a:avLst/>
            <a:gdLst/>
            <a:ahLst/>
            <a:cxnLst/>
            <a:rect l="l" t="t" r="r" b="b"/>
            <a:pathLst>
              <a:path w="850795" h="850795">
                <a:moveTo>
                  <a:pt x="0" y="0"/>
                </a:moveTo>
                <a:lnTo>
                  <a:pt x="850794" y="0"/>
                </a:lnTo>
                <a:lnTo>
                  <a:pt x="850794" y="850795"/>
                </a:lnTo>
                <a:lnTo>
                  <a:pt x="0" y="8507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217" y="2502218"/>
            <a:ext cx="3882390" cy="388239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531853" y="6366192"/>
            <a:ext cx="8363119" cy="134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37"/>
              </a:lnSpc>
            </a:pPr>
            <a:r>
              <a:rPr lang="en-US" sz="3884">
                <a:solidFill>
                  <a:srgbClr val="447B9C"/>
                </a:solidFill>
                <a:latin typeface="Poppins Bold Bold"/>
              </a:rPr>
              <a:t>Of people agree that hospital infrastucture is outdated.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32537" y="3934862"/>
            <a:ext cx="1761751" cy="912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65"/>
              </a:lnSpc>
            </a:pPr>
            <a:r>
              <a:rPr lang="en-US" sz="5332">
                <a:solidFill>
                  <a:srgbClr val="447B9C"/>
                </a:solidFill>
                <a:latin typeface="Poppins Light Bold"/>
              </a:rPr>
              <a:t>75%</a:t>
            </a:r>
          </a:p>
        </p:txBody>
      </p:sp>
      <p:sp>
        <p:nvSpPr>
          <p:cNvPr id="5" name="AutoShape 5"/>
          <p:cNvSpPr/>
          <p:nvPr/>
        </p:nvSpPr>
        <p:spPr>
          <a:xfrm rot="-10799999">
            <a:off x="15286541" y="5143500"/>
            <a:ext cx="410185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4861143" y="4718103"/>
            <a:ext cx="850795" cy="850795"/>
          </a:xfrm>
          <a:custGeom>
            <a:avLst/>
            <a:gdLst/>
            <a:ahLst/>
            <a:cxnLst/>
            <a:rect l="l" t="t" r="r" b="b"/>
            <a:pathLst>
              <a:path w="850795" h="850795">
                <a:moveTo>
                  <a:pt x="0" y="0"/>
                </a:moveTo>
                <a:lnTo>
                  <a:pt x="850795" y="0"/>
                </a:lnTo>
                <a:lnTo>
                  <a:pt x="850795" y="850794"/>
                </a:lnTo>
                <a:lnTo>
                  <a:pt x="0" y="8507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706476" y="5394470"/>
            <a:ext cx="4461861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2329988" y="4969073"/>
            <a:ext cx="850795" cy="850795"/>
          </a:xfrm>
          <a:custGeom>
            <a:avLst/>
            <a:gdLst/>
            <a:ahLst/>
            <a:cxnLst/>
            <a:rect l="l" t="t" r="r" b="b"/>
            <a:pathLst>
              <a:path w="850795" h="850795">
                <a:moveTo>
                  <a:pt x="0" y="0"/>
                </a:moveTo>
                <a:lnTo>
                  <a:pt x="850795" y="0"/>
                </a:lnTo>
                <a:lnTo>
                  <a:pt x="850795" y="850794"/>
                </a:lnTo>
                <a:lnTo>
                  <a:pt x="0" y="8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962563" y="1477327"/>
            <a:ext cx="6191847" cy="1726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77"/>
              </a:lnSpc>
            </a:pPr>
            <a:r>
              <a:rPr lang="en-US" sz="5683">
                <a:solidFill>
                  <a:srgbClr val="1F4F74"/>
                </a:solidFill>
                <a:latin typeface="Poppins Bold"/>
              </a:rPr>
              <a:t>Presentation Outline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59025" y="3515967"/>
            <a:ext cx="9408200" cy="3566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9901" lvl="1" indent="-344950">
              <a:lnSpc>
                <a:spcPts val="5751"/>
              </a:lnSpc>
              <a:buFont typeface="Arial"/>
              <a:buChar char="•"/>
            </a:pPr>
            <a:r>
              <a:rPr lang="en-US" sz="3195">
                <a:solidFill>
                  <a:srgbClr val="447B9C"/>
                </a:solidFill>
                <a:latin typeface="Poppins Light Bold"/>
              </a:rPr>
              <a:t>Human Resource Management Software</a:t>
            </a:r>
          </a:p>
          <a:p>
            <a:pPr marL="689901" lvl="1" indent="-344950">
              <a:lnSpc>
                <a:spcPts val="5751"/>
              </a:lnSpc>
              <a:buFont typeface="Arial"/>
              <a:buChar char="•"/>
            </a:pPr>
            <a:r>
              <a:rPr lang="en-US" sz="3195">
                <a:solidFill>
                  <a:srgbClr val="447B9C"/>
                </a:solidFill>
                <a:latin typeface="Poppins Light Bold"/>
              </a:rPr>
              <a:t>Patient History</a:t>
            </a:r>
          </a:p>
          <a:p>
            <a:pPr marL="689901" lvl="1" indent="-344950">
              <a:lnSpc>
                <a:spcPts val="5751"/>
              </a:lnSpc>
              <a:buFont typeface="Arial"/>
              <a:buChar char="•"/>
            </a:pPr>
            <a:r>
              <a:rPr lang="en-US" sz="3195">
                <a:solidFill>
                  <a:srgbClr val="447B9C"/>
                </a:solidFill>
                <a:latin typeface="Poppins Light Bold"/>
              </a:rPr>
              <a:t>Inventory Management</a:t>
            </a:r>
          </a:p>
          <a:p>
            <a:pPr marL="689901" lvl="1" indent="-344950">
              <a:lnSpc>
                <a:spcPts val="5751"/>
              </a:lnSpc>
              <a:buFont typeface="Arial"/>
              <a:buChar char="•"/>
            </a:pPr>
            <a:r>
              <a:rPr lang="en-US" sz="3195">
                <a:solidFill>
                  <a:srgbClr val="447B9C"/>
                </a:solidFill>
                <a:latin typeface="Poppins Light Bold"/>
              </a:rPr>
              <a:t>Financial Management And Record</a:t>
            </a:r>
          </a:p>
          <a:p>
            <a:pPr marL="689901" lvl="1" indent="-344950">
              <a:lnSpc>
                <a:spcPts val="5751"/>
              </a:lnSpc>
              <a:buFont typeface="Arial"/>
              <a:buChar char="•"/>
            </a:pPr>
            <a:r>
              <a:rPr lang="en-US" sz="3195">
                <a:solidFill>
                  <a:srgbClr val="447B9C"/>
                </a:solidFill>
                <a:latin typeface="Poppins Light Bold"/>
              </a:rPr>
              <a:t>Conclusion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271805" y="-514422"/>
            <a:ext cx="20831610" cy="11315844"/>
            <a:chOff x="0" y="0"/>
            <a:chExt cx="5486514" cy="29803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86514" cy="2980305"/>
            </a:xfrm>
            <a:custGeom>
              <a:avLst/>
              <a:gdLst/>
              <a:ahLst/>
              <a:cxnLst/>
              <a:rect l="l" t="t" r="r" b="b"/>
              <a:pathLst>
                <a:path w="5486514" h="2980305">
                  <a:moveTo>
                    <a:pt x="0" y="0"/>
                  </a:moveTo>
                  <a:lnTo>
                    <a:pt x="5486514" y="0"/>
                  </a:lnTo>
                  <a:lnTo>
                    <a:pt x="5486514" y="2980305"/>
                  </a:lnTo>
                  <a:lnTo>
                    <a:pt x="0" y="2980305"/>
                  </a:lnTo>
                  <a:close/>
                </a:path>
              </a:pathLst>
            </a:custGeom>
            <a:solidFill>
              <a:srgbClr val="1F4F74">
                <a:alpha val="7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486514" cy="3018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484632" y="5058612"/>
            <a:ext cx="10185947" cy="234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67"/>
              </a:lnSpc>
            </a:pPr>
            <a:r>
              <a:rPr lang="en-US" sz="7920">
                <a:solidFill>
                  <a:srgbClr val="FFFFFF"/>
                </a:solidFill>
                <a:latin typeface="Poppins Light Bold"/>
              </a:rPr>
              <a:t>Human Resource Management</a:t>
            </a:r>
          </a:p>
        </p:txBody>
      </p:sp>
      <p:sp>
        <p:nvSpPr>
          <p:cNvPr id="7" name="AutoShape 7"/>
          <p:cNvSpPr/>
          <p:nvPr/>
        </p:nvSpPr>
        <p:spPr>
          <a:xfrm>
            <a:off x="-355231" y="7822586"/>
            <a:ext cx="1042829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9647666" y="7397189"/>
            <a:ext cx="850795" cy="850795"/>
          </a:xfrm>
          <a:custGeom>
            <a:avLst/>
            <a:gdLst/>
            <a:ahLst/>
            <a:cxnLst/>
            <a:rect l="l" t="t" r="r" b="b"/>
            <a:pathLst>
              <a:path w="850795" h="850795">
                <a:moveTo>
                  <a:pt x="0" y="0"/>
                </a:moveTo>
                <a:lnTo>
                  <a:pt x="850795" y="0"/>
                </a:lnTo>
                <a:lnTo>
                  <a:pt x="850795" y="850795"/>
                </a:lnTo>
                <a:lnTo>
                  <a:pt x="0" y="8507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19674" y="2613488"/>
            <a:ext cx="2845615" cy="284561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47B9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894429" y="2613488"/>
            <a:ext cx="2845615" cy="284561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47B9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547956" y="2613488"/>
            <a:ext cx="2845615" cy="284561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47B9C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936105" y="5733584"/>
            <a:ext cx="4412755" cy="629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6"/>
              </a:lnSpc>
            </a:pPr>
            <a:r>
              <a:rPr lang="en-US" sz="3675">
                <a:solidFill>
                  <a:srgbClr val="1F4F74"/>
                </a:solidFill>
                <a:latin typeface="Poppins Bold"/>
              </a:rPr>
              <a:t>No More Paper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10859" y="5733584"/>
            <a:ext cx="4412755" cy="629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6"/>
              </a:lnSpc>
            </a:pPr>
            <a:r>
              <a:rPr lang="en-US" sz="3675">
                <a:solidFill>
                  <a:srgbClr val="1F4F74"/>
                </a:solidFill>
                <a:latin typeface="Poppins Bold"/>
              </a:rPr>
              <a:t>Better Admin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64386" y="5733584"/>
            <a:ext cx="4412755" cy="629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6"/>
              </a:lnSpc>
            </a:pPr>
            <a:r>
              <a:rPr lang="en-US" sz="3675">
                <a:solidFill>
                  <a:srgbClr val="1F4F74"/>
                </a:solidFill>
                <a:latin typeface="Poppins Bold"/>
              </a:rPr>
              <a:t>Standardizing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287035" y="6548009"/>
            <a:ext cx="3710894" cy="744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4"/>
              </a:lnSpc>
            </a:pPr>
            <a:r>
              <a:rPr lang="en-US" sz="2188">
                <a:solidFill>
                  <a:srgbClr val="447B9C"/>
                </a:solidFill>
                <a:latin typeface="Poppins Light Bold"/>
              </a:rPr>
              <a:t>Uniform standards help get rid of paper records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461790" y="6548009"/>
            <a:ext cx="3710894" cy="744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4"/>
              </a:lnSpc>
            </a:pPr>
            <a:r>
              <a:rPr lang="en-US" sz="2188">
                <a:solidFill>
                  <a:srgbClr val="447B9C"/>
                </a:solidFill>
                <a:latin typeface="Poppins Light Bold"/>
              </a:rPr>
              <a:t>Uniform standards help get rid of paper records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115316" y="6548009"/>
            <a:ext cx="3710894" cy="1125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4"/>
              </a:lnSpc>
            </a:pPr>
            <a:r>
              <a:rPr lang="en-US" sz="2188">
                <a:solidFill>
                  <a:srgbClr val="447B9C"/>
                </a:solidFill>
                <a:latin typeface="Poppins Light Bold"/>
              </a:rPr>
              <a:t>The software helps in standardizing HR management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20658" y="2531715"/>
            <a:ext cx="2845615" cy="284561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47B9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048939" y="2531715"/>
            <a:ext cx="2845615" cy="284561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47B9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437088" y="5651811"/>
            <a:ext cx="4412755" cy="629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6"/>
              </a:lnSpc>
            </a:pPr>
            <a:r>
              <a:rPr lang="en-US" sz="3675">
                <a:solidFill>
                  <a:srgbClr val="1F4F74"/>
                </a:solidFill>
                <a:latin typeface="Poppins Bold"/>
              </a:rPr>
              <a:t>Data-Base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265369" y="5651811"/>
            <a:ext cx="4412755" cy="629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6"/>
              </a:lnSpc>
            </a:pPr>
            <a:r>
              <a:rPr lang="en-US" sz="3675">
                <a:solidFill>
                  <a:srgbClr val="1F4F74"/>
                </a:solidFill>
                <a:latin typeface="Poppins Bold"/>
              </a:rPr>
              <a:t>Record Keeping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264300" y="6466235"/>
            <a:ext cx="4758331" cy="128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447B9C"/>
                </a:solidFill>
                <a:latin typeface="Poppins Light Bold"/>
              </a:rPr>
              <a:t>Database management preserves and organizes all human resource data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80348" y="6447185"/>
            <a:ext cx="3382798" cy="864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4"/>
              </a:lnSpc>
            </a:pPr>
            <a:r>
              <a:rPr lang="en-US" sz="2503">
                <a:solidFill>
                  <a:srgbClr val="447B9C"/>
                </a:solidFill>
                <a:latin typeface="Poppins Light Bold"/>
              </a:rPr>
              <a:t>Maintenance of proper records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940258" y="4401208"/>
            <a:ext cx="1811907" cy="1811907"/>
          </a:xfrm>
          <a:custGeom>
            <a:avLst/>
            <a:gdLst/>
            <a:ahLst/>
            <a:cxnLst/>
            <a:rect l="l" t="t" r="r" b="b"/>
            <a:pathLst>
              <a:path w="1811907" h="1811907">
                <a:moveTo>
                  <a:pt x="0" y="0"/>
                </a:moveTo>
                <a:lnTo>
                  <a:pt x="1811907" y="0"/>
                </a:lnTo>
                <a:lnTo>
                  <a:pt x="1811907" y="1811907"/>
                </a:lnTo>
                <a:lnTo>
                  <a:pt x="0" y="18119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092520" y="6635142"/>
            <a:ext cx="5507381" cy="13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6"/>
              </a:lnSpc>
            </a:pPr>
            <a:r>
              <a:rPr lang="en-US" sz="2794">
                <a:solidFill>
                  <a:srgbClr val="1F4F74"/>
                </a:solidFill>
                <a:latin typeface="Poppins Light Bold"/>
              </a:rPr>
              <a:t>Database management techniques aid in cross-referencing.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179084" y="6635142"/>
            <a:ext cx="5016395" cy="13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6"/>
              </a:lnSpc>
            </a:pPr>
            <a:r>
              <a:rPr lang="en-US" sz="2794">
                <a:solidFill>
                  <a:srgbClr val="1F4F74"/>
                </a:solidFill>
                <a:latin typeface="Poppins Light Bold"/>
              </a:rPr>
              <a:t>Patient research and documents well organized in consulting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45484" y="1361248"/>
            <a:ext cx="6854417" cy="1825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87"/>
              </a:lnSpc>
            </a:pPr>
            <a:r>
              <a:rPr lang="en-US" sz="5649">
                <a:solidFill>
                  <a:srgbClr val="1F4F74"/>
                </a:solidFill>
                <a:latin typeface="Poppins Bold"/>
              </a:rPr>
              <a:t>Keep a Proper Database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355231" y="7822586"/>
            <a:ext cx="1042829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9647666" y="7397189"/>
            <a:ext cx="850795" cy="850795"/>
          </a:xfrm>
          <a:custGeom>
            <a:avLst/>
            <a:gdLst/>
            <a:ahLst/>
            <a:cxnLst/>
            <a:rect l="l" t="t" r="r" b="b"/>
            <a:pathLst>
              <a:path w="850795" h="850795">
                <a:moveTo>
                  <a:pt x="0" y="0"/>
                </a:moveTo>
                <a:lnTo>
                  <a:pt x="850795" y="0"/>
                </a:lnTo>
                <a:lnTo>
                  <a:pt x="850795" y="850795"/>
                </a:lnTo>
                <a:lnTo>
                  <a:pt x="0" y="8507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484632" y="5058612"/>
            <a:ext cx="13131863" cy="234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67"/>
              </a:lnSpc>
            </a:pPr>
            <a:r>
              <a:rPr lang="en-US" sz="7920">
                <a:solidFill>
                  <a:srgbClr val="FFFFFF"/>
                </a:solidFill>
                <a:latin typeface="Poppins Light Bold"/>
              </a:rPr>
              <a:t>Financial Management and Record Advantages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</Words>
  <Application>Microsoft Office PowerPoint</Application>
  <PresentationFormat>Произвольный</PresentationFormat>
  <Paragraphs>39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Poppins Light</vt:lpstr>
      <vt:lpstr>Poppins Light Bold</vt:lpstr>
      <vt:lpstr>Poppins Bold Bold</vt:lpstr>
      <vt:lpstr>Poppins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Валерия Балджи</dc:creator>
  <cp:lastModifiedBy>Валерия Балджи</cp:lastModifiedBy>
  <cp:revision>2</cp:revision>
  <dcterms:created xsi:type="dcterms:W3CDTF">2006-08-16T00:00:00Z</dcterms:created>
  <dcterms:modified xsi:type="dcterms:W3CDTF">2024-01-31T18:38:32Z</dcterms:modified>
  <dc:identifier>DAF7evL2RUg</dc:identifier>
</cp:coreProperties>
</file>

<file path=docProps/thumbnail.jpeg>
</file>